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8"/>
  </p:handoutMasterIdLst>
  <p:sldIdLst>
    <p:sldId id="256" r:id="rId2"/>
    <p:sldId id="268" r:id="rId3"/>
    <p:sldId id="267" r:id="rId4"/>
    <p:sldId id="266" r:id="rId5"/>
    <p:sldId id="265" r:id="rId6"/>
    <p:sldId id="264" r:id="rId7"/>
    <p:sldId id="263" r:id="rId8"/>
    <p:sldId id="262" r:id="rId9"/>
    <p:sldId id="261" r:id="rId10"/>
    <p:sldId id="260" r:id="rId11"/>
    <p:sldId id="259" r:id="rId12"/>
    <p:sldId id="258" r:id="rId13"/>
    <p:sldId id="281" r:id="rId14"/>
    <p:sldId id="282" r:id="rId15"/>
    <p:sldId id="284" r:id="rId16"/>
    <p:sldId id="257" r:id="rId17"/>
    <p:sldId id="279" r:id="rId18"/>
    <p:sldId id="278" r:id="rId19"/>
    <p:sldId id="277" r:id="rId20"/>
    <p:sldId id="275" r:id="rId21"/>
    <p:sldId id="274" r:id="rId22"/>
    <p:sldId id="273" r:id="rId23"/>
    <p:sldId id="272" r:id="rId24"/>
    <p:sldId id="271" r:id="rId25"/>
    <p:sldId id="270" r:id="rId26"/>
    <p:sldId id="269"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BA7AA1A-4BD0-4EAD-9D74-872084085C63}" type="datetimeFigureOut">
              <a:rPr lang="en-US" smtClean="0"/>
              <a:t>12/24/2019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B9E566F-75F1-4F8D-9CE6-9FE63FC272B8}"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EA9394E-8308-4100-9258-D53679A4851E}" type="datetimeFigureOut">
              <a:rPr lang="en-US" smtClean="0"/>
              <a:pPr/>
              <a:t>12/24/2019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57F1C9-91BA-4667-BC4A-B0A70070FC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EA9394E-8308-4100-9258-D53679A4851E}" type="datetimeFigureOut">
              <a:rPr lang="en-US" smtClean="0"/>
              <a:pPr/>
              <a:t>12/24/2019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57F1C9-91BA-4667-BC4A-B0A70070FC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EA9394E-8308-4100-9258-D53679A4851E}" type="datetimeFigureOut">
              <a:rPr lang="en-US" smtClean="0"/>
              <a:pPr/>
              <a:t>12/24/2019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57F1C9-91BA-4667-BC4A-B0A70070FC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EA9394E-8308-4100-9258-D53679A4851E}" type="datetimeFigureOut">
              <a:rPr lang="en-US" smtClean="0"/>
              <a:pPr/>
              <a:t>12/24/2019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57F1C9-91BA-4667-BC4A-B0A70070FC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EA9394E-8308-4100-9258-D53679A4851E}" type="datetimeFigureOut">
              <a:rPr lang="en-US" smtClean="0"/>
              <a:pPr/>
              <a:t>12/24/2019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57F1C9-91BA-4667-BC4A-B0A70070FC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EA9394E-8308-4100-9258-D53679A4851E}" type="datetimeFigureOut">
              <a:rPr lang="en-US" smtClean="0"/>
              <a:pPr/>
              <a:t>12/24/2019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57F1C9-91BA-4667-BC4A-B0A70070FC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EA9394E-8308-4100-9258-D53679A4851E}" type="datetimeFigureOut">
              <a:rPr lang="en-US" smtClean="0"/>
              <a:pPr/>
              <a:t>12/24/2019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57F1C9-91BA-4667-BC4A-B0A70070FC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EA9394E-8308-4100-9258-D53679A4851E}" type="datetimeFigureOut">
              <a:rPr lang="en-US" smtClean="0"/>
              <a:pPr/>
              <a:t>12/24/2019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57F1C9-91BA-4667-BC4A-B0A70070FC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A9394E-8308-4100-9258-D53679A4851E}" type="datetimeFigureOut">
              <a:rPr lang="en-US" smtClean="0"/>
              <a:pPr/>
              <a:t>12/24/2019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57F1C9-91BA-4667-BC4A-B0A70070FC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A9394E-8308-4100-9258-D53679A4851E}" type="datetimeFigureOut">
              <a:rPr lang="en-US" smtClean="0"/>
              <a:pPr/>
              <a:t>12/24/2019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57F1C9-91BA-4667-BC4A-B0A70070FC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A9394E-8308-4100-9258-D53679A4851E}" type="datetimeFigureOut">
              <a:rPr lang="en-US" smtClean="0"/>
              <a:pPr/>
              <a:t>12/24/2019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57F1C9-91BA-4667-BC4A-B0A70070FC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A9394E-8308-4100-9258-D53679A4851E}" type="datetimeFigureOut">
              <a:rPr lang="en-US" smtClean="0"/>
              <a:pPr/>
              <a:t>12/24/2019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7F1C9-91BA-4667-BC4A-B0A70070FC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ACTION RESEARCH</a:t>
            </a:r>
            <a:endParaRPr lang="en-US" b="1" dirty="0"/>
          </a:p>
        </p:txBody>
      </p:sp>
      <p:sp>
        <p:nvSpPr>
          <p:cNvPr id="3" name="Subtitle 2"/>
          <p:cNvSpPr>
            <a:spLocks noGrp="1"/>
          </p:cNvSpPr>
          <p:nvPr>
            <p:ph type="subTitle" idx="1"/>
          </p:nvPr>
        </p:nvSpPr>
        <p:spPr/>
        <p:txBody>
          <a:bodyPr/>
          <a:lstStyle/>
          <a:p>
            <a:r>
              <a:rPr lang="en-US" dirty="0" smtClean="0"/>
              <a:t>Lecture 10-A</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Action Research Design</a:t>
            </a:r>
            <a:endParaRPr lang="en-US" dirty="0"/>
          </a:p>
        </p:txBody>
      </p:sp>
      <p:sp>
        <p:nvSpPr>
          <p:cNvPr id="3" name="Content Placeholder 2"/>
          <p:cNvSpPr>
            <a:spLocks noGrp="1"/>
          </p:cNvSpPr>
          <p:nvPr>
            <p:ph idx="1"/>
          </p:nvPr>
        </p:nvSpPr>
        <p:spPr/>
        <p:txBody>
          <a:bodyPr>
            <a:normAutofit fontScale="92500" lnSpcReduction="10000"/>
          </a:bodyPr>
          <a:lstStyle/>
          <a:p>
            <a:pPr>
              <a:buNone/>
            </a:pPr>
            <a:r>
              <a:rPr lang="en-US" b="1" dirty="0" smtClean="0"/>
              <a:t>	</a:t>
            </a:r>
            <a:r>
              <a:rPr lang="en-US" dirty="0" smtClean="0"/>
              <a:t>The </a:t>
            </a:r>
            <a:r>
              <a:rPr lang="en-US" dirty="0"/>
              <a:t>following steps may be followed in preparing an action research design:</a:t>
            </a:r>
          </a:p>
          <a:p>
            <a:pPr lvl="0">
              <a:buNone/>
            </a:pPr>
            <a:r>
              <a:rPr lang="en-US" b="1" dirty="0" smtClean="0"/>
              <a:t>1. Identification </a:t>
            </a:r>
            <a:r>
              <a:rPr lang="en-US" b="1" dirty="0"/>
              <a:t>of problem area: </a:t>
            </a:r>
            <a:r>
              <a:rPr lang="en-US" dirty="0"/>
              <a:t>It is important to identify </a:t>
            </a:r>
            <a:r>
              <a:rPr lang="en-US" dirty="0" smtClean="0"/>
              <a:t>the problem </a:t>
            </a:r>
            <a:r>
              <a:rPr lang="en-US" dirty="0"/>
              <a:t>area first. Some of the problem areas are: Teaching of different school subjects such as English, Science, Geography, etc.</a:t>
            </a:r>
          </a:p>
          <a:p>
            <a:pPr lvl="0">
              <a:buNone/>
            </a:pPr>
            <a:r>
              <a:rPr lang="en-US" b="1" dirty="0" smtClean="0"/>
              <a:t>2. Selection </a:t>
            </a:r>
            <a:r>
              <a:rPr lang="en-US" b="1" dirty="0"/>
              <a:t>of the problem:</a:t>
            </a:r>
            <a:r>
              <a:rPr lang="en-US" dirty="0"/>
              <a:t> When the problem area has </a:t>
            </a:r>
            <a:r>
              <a:rPr lang="en-US" dirty="0" smtClean="0"/>
              <a:t>been identified</a:t>
            </a:r>
            <a:r>
              <a:rPr lang="en-US" dirty="0"/>
              <a:t>, the teacher differentiates a more specific problem for which he wants to do something.</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normAutofit fontScale="92500"/>
          </a:bodyPr>
          <a:lstStyle/>
          <a:p>
            <a:pPr lvl="0">
              <a:buNone/>
            </a:pPr>
            <a:r>
              <a:rPr lang="en-US" b="1" dirty="0" smtClean="0"/>
              <a:t>3. Problem </a:t>
            </a:r>
            <a:r>
              <a:rPr lang="en-US" b="1" dirty="0"/>
              <a:t>analysis</a:t>
            </a:r>
            <a:r>
              <a:rPr lang="en-US" dirty="0"/>
              <a:t>: Problem analysis is of great importance </a:t>
            </a:r>
            <a:r>
              <a:rPr lang="en-US" dirty="0" smtClean="0"/>
              <a:t>in action </a:t>
            </a:r>
            <a:r>
              <a:rPr lang="en-US" dirty="0"/>
              <a:t>research. When the problem has been pin-pointed, probable causes should be outlined.</a:t>
            </a:r>
          </a:p>
          <a:p>
            <a:pPr lvl="0">
              <a:buNone/>
            </a:pPr>
            <a:r>
              <a:rPr lang="en-US" b="1" dirty="0" smtClean="0"/>
              <a:t>4. Action </a:t>
            </a:r>
            <a:r>
              <a:rPr lang="en-US" b="1" dirty="0"/>
              <a:t>hypothesis:</a:t>
            </a:r>
            <a:r>
              <a:rPr lang="en-US" dirty="0"/>
              <a:t> Form the probable causes, those </a:t>
            </a:r>
            <a:r>
              <a:rPr lang="en-US" dirty="0" smtClean="0"/>
              <a:t>most relevant </a:t>
            </a:r>
            <a:r>
              <a:rPr lang="en-US" dirty="0"/>
              <a:t>to the situation in the school where action research is to be conducted are selected from the action hypothesis.</a:t>
            </a:r>
          </a:p>
          <a:p>
            <a:pPr lvl="0">
              <a:buNone/>
            </a:pPr>
            <a:r>
              <a:rPr lang="en-US" b="1" dirty="0" smtClean="0"/>
              <a:t>5. The </a:t>
            </a:r>
            <a:r>
              <a:rPr lang="en-US" b="1" dirty="0"/>
              <a:t>Experiment</a:t>
            </a:r>
            <a:r>
              <a:rPr lang="en-US" b="1" dirty="0" smtClean="0"/>
              <a:t>:</a:t>
            </a:r>
            <a:r>
              <a:rPr lang="en-US" dirty="0" smtClean="0"/>
              <a:t> Data </a:t>
            </a:r>
            <a:r>
              <a:rPr lang="en-US" dirty="0"/>
              <a:t>to be collected –After deciding </a:t>
            </a:r>
            <a:r>
              <a:rPr lang="en-US" dirty="0" smtClean="0"/>
              <a:t>upon an action hypothesis </a:t>
            </a:r>
            <a:r>
              <a:rPr lang="en-US" dirty="0"/>
              <a:t>the teacher designs an experiment.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287963"/>
          </a:xfrm>
        </p:spPr>
        <p:txBody>
          <a:bodyPr/>
          <a:lstStyle/>
          <a:p>
            <a:pPr lvl="0">
              <a:buNone/>
            </a:pPr>
            <a:r>
              <a:rPr lang="en-US" b="1" dirty="0" smtClean="0"/>
              <a:t>6. Tools </a:t>
            </a:r>
            <a:r>
              <a:rPr lang="en-US" b="1" dirty="0"/>
              <a:t>to be used</a:t>
            </a:r>
            <a:r>
              <a:rPr lang="en-US" dirty="0"/>
              <a:t>: The teacher decides about the research </a:t>
            </a:r>
            <a:r>
              <a:rPr lang="en-US" dirty="0" smtClean="0"/>
              <a:t>tools to </a:t>
            </a:r>
            <a:r>
              <a:rPr lang="en-US" dirty="0"/>
              <a:t>be used.</a:t>
            </a:r>
          </a:p>
          <a:p>
            <a:pPr lvl="0">
              <a:buNone/>
            </a:pPr>
            <a:r>
              <a:rPr lang="en-US" b="1" dirty="0" smtClean="0"/>
              <a:t>7. Action </a:t>
            </a:r>
            <a:r>
              <a:rPr lang="en-US" b="1" dirty="0" err="1"/>
              <a:t>programme</a:t>
            </a:r>
            <a:r>
              <a:rPr lang="en-US" b="1" dirty="0"/>
              <a:t>:</a:t>
            </a:r>
            <a:r>
              <a:rPr lang="en-US" dirty="0"/>
              <a:t> The teacher work out the </a:t>
            </a:r>
            <a:r>
              <a:rPr lang="en-US" dirty="0" err="1"/>
              <a:t>programme</a:t>
            </a:r>
            <a:r>
              <a:rPr lang="en-US" dirty="0"/>
              <a:t> </a:t>
            </a:r>
            <a:r>
              <a:rPr lang="en-US" dirty="0" smtClean="0"/>
              <a:t>for conducting </a:t>
            </a:r>
            <a:r>
              <a:rPr lang="en-US" dirty="0"/>
              <a:t>experiment.</a:t>
            </a:r>
          </a:p>
          <a:p>
            <a:pPr lvl="0">
              <a:buNone/>
            </a:pPr>
            <a:r>
              <a:rPr lang="en-US" b="1" dirty="0" smtClean="0"/>
              <a:t>8. Evaluation</a:t>
            </a:r>
            <a:r>
              <a:rPr lang="en-US" b="1" dirty="0"/>
              <a:t>:</a:t>
            </a:r>
            <a:r>
              <a:rPr lang="en-US" dirty="0"/>
              <a:t> The teacher finds out the difference in the result.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2" algn="ctr" rtl="0">
              <a:spcBef>
                <a:spcPct val="0"/>
              </a:spcBef>
            </a:pPr>
            <a:r>
              <a:rPr lang="en-US" sz="3200" b="1" dirty="0" smtClean="0">
                <a:solidFill>
                  <a:srgbClr val="FF0000"/>
                </a:solidFill>
              </a:rPr>
              <a:t>Collect data on the Problem</a:t>
            </a:r>
            <a:r>
              <a:rPr lang="en-US" b="1" dirty="0" smtClean="0"/>
              <a:t/>
            </a:r>
            <a:br>
              <a:rPr lang="en-US" b="1" dirty="0" smtClean="0"/>
            </a:br>
            <a:endParaRPr lang="en-US" dirty="0"/>
          </a:p>
        </p:txBody>
      </p:sp>
      <p:sp>
        <p:nvSpPr>
          <p:cNvPr id="3" name="Content Placeholder 2"/>
          <p:cNvSpPr>
            <a:spLocks noGrp="1"/>
          </p:cNvSpPr>
          <p:nvPr>
            <p:ph idx="1"/>
          </p:nvPr>
        </p:nvSpPr>
        <p:spPr/>
        <p:txBody>
          <a:bodyPr>
            <a:normAutofit fontScale="92500" lnSpcReduction="10000"/>
          </a:bodyPr>
          <a:lstStyle/>
          <a:p>
            <a:pPr>
              <a:buNone/>
            </a:pPr>
            <a:r>
              <a:rPr lang="en-US" dirty="0" smtClean="0"/>
              <a:t>	Once </a:t>
            </a:r>
            <a:r>
              <a:rPr lang="en-US" dirty="0"/>
              <a:t>the problem is identified, the next important step is the collection of data. This job can be done in many ways. It can be done through observation with check list, through parents feedback on the questionnaire, by recoding the lesson, by observing the child's </a:t>
            </a:r>
            <a:r>
              <a:rPr lang="en-US" dirty="0" err="1"/>
              <a:t>behaviour</a:t>
            </a:r>
            <a:r>
              <a:rPr lang="en-US" dirty="0"/>
              <a:t>, by seeing the evaluation results, by counseling the students etc . Right tool; valid and reliable must be used for the implementable findings.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FF0000"/>
                </a:solidFill>
              </a:rPr>
              <a:t>Execution and Recording (Organize, analyze and interpret the data)</a:t>
            </a:r>
            <a:endParaRPr lang="en-US" dirty="0">
              <a:solidFill>
                <a:srgbClr val="FF0000"/>
              </a:solidFill>
            </a:endParaRPr>
          </a:p>
        </p:txBody>
      </p:sp>
      <p:sp>
        <p:nvSpPr>
          <p:cNvPr id="3" name="Content Placeholder 2"/>
          <p:cNvSpPr>
            <a:spLocks noGrp="1"/>
          </p:cNvSpPr>
          <p:nvPr>
            <p:ph idx="1"/>
          </p:nvPr>
        </p:nvSpPr>
        <p:spPr/>
        <p:txBody>
          <a:bodyPr>
            <a:normAutofit/>
          </a:bodyPr>
          <a:lstStyle/>
          <a:p>
            <a:pPr>
              <a:buNone/>
            </a:pPr>
            <a:r>
              <a:rPr lang="en-US" dirty="0" smtClean="0"/>
              <a:t>Triangulation in research makes it reliable and valid. So ones the data from the sources has been gathered, it is organized and then analyzed with the help of required statistics. The results of the statistics and qualitative analysis will show the intensity of the problem. Now in the light of the data researcher will further proceed to the next</a:t>
            </a:r>
            <a:r>
              <a:rPr lang="en-US" dirty="0"/>
              <a:t> </a:t>
            </a:r>
            <a:r>
              <a:rPr lang="en-US" dirty="0" smtClean="0"/>
              <a:t>step. </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2" algn="ctr" rtl="0">
              <a:spcBef>
                <a:spcPct val="0"/>
              </a:spcBef>
            </a:pPr>
            <a:r>
              <a:rPr lang="en-US" sz="3200" b="1" dirty="0">
                <a:solidFill>
                  <a:srgbClr val="FF0000"/>
                </a:solidFill>
              </a:rPr>
              <a:t>Reflection on the collected data</a:t>
            </a:r>
            <a:r>
              <a:rPr lang="en-US" b="1" dirty="0"/>
              <a:t/>
            </a:r>
            <a:br>
              <a:rPr lang="en-US" b="1" dirty="0"/>
            </a:br>
            <a:endParaRPr lang="en-US" dirty="0"/>
          </a:p>
        </p:txBody>
      </p:sp>
      <p:sp>
        <p:nvSpPr>
          <p:cNvPr id="3" name="Content Placeholder 2"/>
          <p:cNvSpPr>
            <a:spLocks noGrp="1"/>
          </p:cNvSpPr>
          <p:nvPr>
            <p:ph idx="1"/>
          </p:nvPr>
        </p:nvSpPr>
        <p:spPr/>
        <p:txBody>
          <a:bodyPr>
            <a:normAutofit lnSpcReduction="10000"/>
          </a:bodyPr>
          <a:lstStyle/>
          <a:p>
            <a:pPr>
              <a:buNone/>
            </a:pPr>
            <a:r>
              <a:rPr lang="en-US" dirty="0"/>
              <a:t>	</a:t>
            </a:r>
            <a:r>
              <a:rPr lang="en-US" dirty="0" smtClean="0"/>
              <a:t>Now develop a plan to address the problem in the light of the data and make a plan to overcome the problem. Taking the example of school, in the light of the data we may need to re plan the school time table, improve the teaching methodology, change the evaluation method, bring some changes in the environment etc. The data may reveal some other problem. That will also be dealt</a:t>
            </a:r>
            <a:r>
              <a:rPr lang="en-US" dirty="0"/>
              <a:t> </a:t>
            </a:r>
            <a:r>
              <a:rPr lang="en-US" dirty="0" smtClean="0"/>
              <a:t>accordingly.</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Action Research and the Teacher</a:t>
            </a:r>
            <a:endParaRPr lang="en-US" dirty="0"/>
          </a:p>
        </p:txBody>
      </p:sp>
      <p:sp>
        <p:nvSpPr>
          <p:cNvPr id="3" name="Content Placeholder 2"/>
          <p:cNvSpPr>
            <a:spLocks noGrp="1"/>
          </p:cNvSpPr>
          <p:nvPr>
            <p:ph idx="1"/>
          </p:nvPr>
        </p:nvSpPr>
        <p:spPr/>
        <p:txBody>
          <a:bodyPr/>
          <a:lstStyle/>
          <a:p>
            <a:pPr>
              <a:buNone/>
            </a:pPr>
            <a:r>
              <a:rPr lang="en-US" b="1" dirty="0" smtClean="0"/>
              <a:t>	</a:t>
            </a:r>
            <a:r>
              <a:rPr lang="en-US" dirty="0" smtClean="0"/>
              <a:t>Generally </a:t>
            </a:r>
            <a:r>
              <a:rPr lang="en-US" dirty="0"/>
              <a:t>people think that educational research is the job of specialists only. As the definition given in a previous chapter clearly shows that is just and attitude of mind which is to be developed by all and not merely by the specialists. Such an attitude which may rightly be called a scientific attitude is needed not only by specialists but also by teachers.</a:t>
            </a:r>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211763"/>
          </a:xfrm>
        </p:spPr>
        <p:txBody>
          <a:bodyPr>
            <a:normAutofit/>
          </a:bodyPr>
          <a:lstStyle/>
          <a:p>
            <a:pPr>
              <a:buNone/>
            </a:pPr>
            <a:r>
              <a:rPr lang="en-US" dirty="0" smtClean="0"/>
              <a:t>	All </a:t>
            </a:r>
            <a:r>
              <a:rPr lang="en-US" dirty="0"/>
              <a:t>teachers can try out experiment of this type. The main point in “Action research is that the approach of the teacher is more careful, disciplined and objective rather than haphazard and slipshod.”</a:t>
            </a:r>
          </a:p>
          <a:p>
            <a:pPr>
              <a:buNone/>
            </a:pPr>
            <a:r>
              <a:rPr lang="en-US" dirty="0" smtClean="0"/>
              <a:t>	The </a:t>
            </a:r>
            <a:r>
              <a:rPr lang="en-US" dirty="0"/>
              <a:t>purpose of action research is not only to improve school practices but also at the same time to improve those who are to improve the practices.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08038"/>
          </a:xfrm>
        </p:spPr>
        <p:txBody>
          <a:bodyPr>
            <a:noAutofit/>
          </a:bodyPr>
          <a:lstStyle/>
          <a:p>
            <a:r>
              <a:rPr lang="en-US" sz="3600" b="1" dirty="0"/>
              <a:t>Limitations of the Teachers in Undertaking Research</a:t>
            </a:r>
            <a:r>
              <a:rPr lang="en-US" sz="3600" dirty="0"/>
              <a:t/>
            </a:r>
            <a:br>
              <a:rPr lang="en-US" sz="3600" dirty="0"/>
            </a:br>
            <a:endParaRPr lang="en-US" sz="3600" dirty="0"/>
          </a:p>
        </p:txBody>
      </p:sp>
      <p:sp>
        <p:nvSpPr>
          <p:cNvPr id="3" name="Content Placeholder 2"/>
          <p:cNvSpPr>
            <a:spLocks noGrp="1"/>
          </p:cNvSpPr>
          <p:nvPr>
            <p:ph idx="1"/>
          </p:nvPr>
        </p:nvSpPr>
        <p:spPr/>
        <p:txBody>
          <a:bodyPr/>
          <a:lstStyle/>
          <a:p>
            <a:pPr lvl="0"/>
            <a:r>
              <a:rPr lang="en-US" dirty="0" smtClean="0"/>
              <a:t>Lack of </a:t>
            </a:r>
            <a:r>
              <a:rPr lang="en-US" dirty="0"/>
              <a:t>background and formal preparation in the statistical and measurement procedures in education.</a:t>
            </a:r>
          </a:p>
          <a:p>
            <a:pPr lvl="0"/>
            <a:r>
              <a:rPr lang="en-US" dirty="0"/>
              <a:t>Certain limitations in time or ability to pursue studies that go beyond the confines of the classroom i.e. follow up studies.</a:t>
            </a:r>
          </a:p>
          <a:p>
            <a:pPr lvl="0"/>
            <a:r>
              <a:rPr lang="en-US" dirty="0"/>
              <a:t>Heavy teaching loads and extra-curricular responsibilities.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Assets of the Classroom Teachers</a:t>
            </a:r>
            <a:endParaRPr lang="en-US" dirty="0"/>
          </a:p>
        </p:txBody>
      </p:sp>
      <p:sp>
        <p:nvSpPr>
          <p:cNvPr id="3" name="Content Placeholder 2"/>
          <p:cNvSpPr>
            <a:spLocks noGrp="1"/>
          </p:cNvSpPr>
          <p:nvPr>
            <p:ph idx="1"/>
          </p:nvPr>
        </p:nvSpPr>
        <p:spPr/>
        <p:txBody>
          <a:bodyPr/>
          <a:lstStyle/>
          <a:p>
            <a:pPr lvl="0"/>
            <a:r>
              <a:rPr lang="en-US" dirty="0"/>
              <a:t>Their direct contact with the pupils and knowledge of their problems, their intellectual potential, their socio-economic development and the like.</a:t>
            </a:r>
          </a:p>
          <a:p>
            <a:pPr lvl="0"/>
            <a:r>
              <a:rPr lang="en-US" dirty="0"/>
              <a:t>Ability to record happenings in the classroom and put them in proper perspective as they affect the teaching-learning process.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Action Research</a:t>
            </a:r>
            <a:r>
              <a:rPr lang="en-US" dirty="0"/>
              <a:t/>
            </a:r>
            <a:br>
              <a:rPr lang="en-US" dirty="0"/>
            </a:br>
            <a:endParaRPr lang="en-US" dirty="0"/>
          </a:p>
        </p:txBody>
      </p:sp>
      <p:sp>
        <p:nvSpPr>
          <p:cNvPr id="3" name="Content Placeholder 2"/>
          <p:cNvSpPr>
            <a:spLocks noGrp="1"/>
          </p:cNvSpPr>
          <p:nvPr>
            <p:ph idx="1"/>
          </p:nvPr>
        </p:nvSpPr>
        <p:spPr>
          <a:xfrm>
            <a:off x="457200" y="1295400"/>
            <a:ext cx="8229600" cy="4830763"/>
          </a:xfrm>
        </p:spPr>
        <p:txBody>
          <a:bodyPr/>
          <a:lstStyle/>
          <a:p>
            <a:pPr>
              <a:buNone/>
            </a:pPr>
            <a:r>
              <a:rPr lang="en-US" b="1" dirty="0" smtClean="0"/>
              <a:t>	</a:t>
            </a:r>
            <a:r>
              <a:rPr lang="en-US" dirty="0" smtClean="0"/>
              <a:t>Meaning </a:t>
            </a:r>
            <a:r>
              <a:rPr lang="en-US" dirty="0"/>
              <a:t>Action research sometimes called on-the-job research involves the application of the steps of the scientific method to classroom problems. Action research is similar to applied research in many ways. Applied research, usually involves a large number of samples as compared with action research.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Action Plan</a:t>
            </a:r>
            <a:endParaRPr lang="en-US" b="1" dirty="0"/>
          </a:p>
        </p:txBody>
      </p:sp>
      <p:sp>
        <p:nvSpPr>
          <p:cNvPr id="3" name="Content Placeholder 2"/>
          <p:cNvSpPr>
            <a:spLocks noGrp="1"/>
          </p:cNvSpPr>
          <p:nvPr>
            <p:ph idx="1"/>
          </p:nvPr>
        </p:nvSpPr>
        <p:spPr/>
        <p:txBody>
          <a:bodyPr>
            <a:normAutofit fontScale="77500" lnSpcReduction="20000"/>
          </a:bodyPr>
          <a:lstStyle/>
          <a:p>
            <a:pPr>
              <a:buNone/>
            </a:pPr>
            <a:r>
              <a:rPr lang="en-US" dirty="0" smtClean="0"/>
              <a:t>	Now </a:t>
            </a:r>
            <a:r>
              <a:rPr lang="en-US" dirty="0"/>
              <a:t>is the time to have the action plan. Not just to have a plan but to implement revise and repeat. By repetition in Action Research we mean that now we will implement the plan which was made in the light of the collected data. While implementing we will again start observing the process of implementation and record the applied technique or whatsoever to bring further improvement in the process of learning. We may fail with the new learner with new technique so we will re plan, recollect the data, do the analysis, implement the change and again observe the applied technique.</a:t>
            </a:r>
          </a:p>
          <a:p>
            <a:pPr>
              <a:buNone/>
            </a:pPr>
            <a:r>
              <a:rPr lang="en-US" dirty="0" smtClean="0"/>
              <a:t/>
            </a:r>
            <a:br>
              <a:rPr lang="en-US" dirty="0" smtClean="0"/>
            </a:b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image23.jpeg"/>
          <p:cNvPicPr>
            <a:picLocks noGrp="1"/>
          </p:cNvPicPr>
          <p:nvPr>
            <p:ph idx="1"/>
          </p:nvPr>
        </p:nvPicPr>
        <p:blipFill>
          <a:blip r:embed="rId2" cstate="print"/>
          <a:stretch>
            <a:fillRect/>
          </a:stretch>
        </p:blipFill>
        <p:spPr>
          <a:xfrm>
            <a:off x="1219200" y="1600200"/>
            <a:ext cx="6705600" cy="4525963"/>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a:bodyPr>
          <a:lstStyle/>
          <a:p>
            <a:pPr>
              <a:buNone/>
            </a:pPr>
            <a:r>
              <a:rPr lang="en-US" dirty="0" smtClean="0"/>
              <a:t>	Hence </a:t>
            </a:r>
            <a:r>
              <a:rPr lang="en-US" dirty="0"/>
              <a:t>this cyclic method is proposed by many theorists and researchers in one form or another to go on and on for the improvement in the education system. Action research is also be called a </a:t>
            </a:r>
            <a:r>
              <a:rPr lang="en-US" i="1" dirty="0"/>
              <a:t>cycle of action </a:t>
            </a:r>
            <a:r>
              <a:rPr lang="en-US" dirty="0"/>
              <a:t>or </a:t>
            </a:r>
            <a:r>
              <a:rPr lang="en-US" i="1" dirty="0"/>
              <a:t>cycle of inquiry</a:t>
            </a:r>
            <a:r>
              <a:rPr lang="en-US" dirty="0"/>
              <a:t>, since it typically follows a predefined process that is repeated over time. A simple illustrative example is following:</a:t>
            </a:r>
          </a:p>
          <a:p>
            <a:pPr lvl="0"/>
            <a:r>
              <a:rPr lang="en-US" dirty="0"/>
              <a:t>Collect data on the problem</a:t>
            </a:r>
          </a:p>
          <a:p>
            <a:pPr lvl="0"/>
            <a:r>
              <a:rPr lang="en-US" dirty="0"/>
              <a:t>Organize, analyze, and interpret the data</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Develop a plan to address the problem</a:t>
            </a:r>
          </a:p>
          <a:p>
            <a:pPr lvl="0"/>
            <a:r>
              <a:rPr lang="en-US" dirty="0"/>
              <a:t>Implement the plan</a:t>
            </a:r>
          </a:p>
          <a:p>
            <a:pPr lvl="0"/>
            <a:r>
              <a:rPr lang="en-US" dirty="0"/>
              <a:t>Evaluate the results of the actions taken</a:t>
            </a:r>
          </a:p>
          <a:p>
            <a:pPr lvl="0"/>
            <a:r>
              <a:rPr lang="en-US" dirty="0"/>
              <a:t>Identify a new problem</a:t>
            </a:r>
          </a:p>
          <a:p>
            <a:pPr lvl="0"/>
            <a:r>
              <a:rPr lang="en-US" dirty="0"/>
              <a:t>Repeat the process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Carrying out Action Research</a:t>
            </a:r>
            <a:endParaRPr lang="en-US" b="1" dirty="0"/>
          </a:p>
        </p:txBody>
      </p:sp>
      <p:sp>
        <p:nvSpPr>
          <p:cNvPr id="3" name="Content Placeholder 2"/>
          <p:cNvSpPr>
            <a:spLocks noGrp="1"/>
          </p:cNvSpPr>
          <p:nvPr>
            <p:ph idx="1"/>
          </p:nvPr>
        </p:nvSpPr>
        <p:spPr/>
        <p:txBody>
          <a:bodyPr>
            <a:normAutofit/>
          </a:bodyPr>
          <a:lstStyle/>
          <a:p>
            <a:pPr>
              <a:buNone/>
            </a:pPr>
            <a:r>
              <a:rPr lang="en-US" b="1" dirty="0" smtClean="0"/>
              <a:t>	</a:t>
            </a:r>
            <a:r>
              <a:rPr lang="en-US" dirty="0" smtClean="0"/>
              <a:t>Select </a:t>
            </a:r>
            <a:r>
              <a:rPr lang="en-US" dirty="0"/>
              <a:t>a topic for action research related to students' problems and answer these questions:</a:t>
            </a:r>
          </a:p>
          <a:p>
            <a:r>
              <a:rPr lang="en-US" b="1" dirty="0"/>
              <a:t>Topic</a:t>
            </a:r>
            <a:r>
              <a:rPr lang="en-US" b="1" dirty="0" smtClean="0"/>
              <a:t>:________________________________________________________________________________________________________________________________________________</a:t>
            </a:r>
            <a:endParaRPr lang="en-US" dirty="0"/>
          </a:p>
          <a:p>
            <a:pPr>
              <a:buNone/>
            </a:pPr>
            <a:r>
              <a:rPr lang="en-US" b="1" dirty="0"/>
              <a:t> </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normAutofit fontScale="92500" lnSpcReduction="20000"/>
          </a:bodyPr>
          <a:lstStyle/>
          <a:p>
            <a:pPr>
              <a:buNone/>
            </a:pPr>
            <a:r>
              <a:rPr lang="en-US" b="1" dirty="0" smtClean="0"/>
              <a:t>	Delimit </a:t>
            </a:r>
            <a:r>
              <a:rPr lang="en-US" b="1" dirty="0"/>
              <a:t>the topic: </a:t>
            </a:r>
            <a:r>
              <a:rPr lang="en-US" b="1" u="sng" dirty="0"/>
              <a:t> 	</a:t>
            </a:r>
            <a:r>
              <a:rPr lang="en-US" b="1" u="sng" dirty="0" smtClean="0"/>
              <a:t>_____________________________________________________________________________</a:t>
            </a:r>
            <a:endParaRPr lang="en-US" dirty="0"/>
          </a:p>
          <a:p>
            <a:pPr>
              <a:buNone/>
            </a:pPr>
            <a:r>
              <a:rPr lang="en-US" b="1" dirty="0"/>
              <a:t> </a:t>
            </a:r>
            <a:endParaRPr lang="en-US" dirty="0"/>
          </a:p>
          <a:p>
            <a:pPr lvl="0">
              <a:buNone/>
            </a:pPr>
            <a:r>
              <a:rPr lang="en-US" dirty="0" smtClean="0"/>
              <a:t>1. What </a:t>
            </a:r>
            <a:r>
              <a:rPr lang="en-US" dirty="0"/>
              <a:t>are the questions you would like to explore? Write at least three questions.</a:t>
            </a:r>
          </a:p>
          <a:p>
            <a:pPr>
              <a:buNone/>
            </a:pPr>
            <a:r>
              <a:rPr lang="en-US" dirty="0" smtClean="0"/>
              <a:t>__________________________________________________________________________________</a:t>
            </a:r>
            <a:r>
              <a:rPr lang="en-US" dirty="0"/>
              <a:t> </a:t>
            </a:r>
          </a:p>
          <a:p>
            <a:pPr lvl="0">
              <a:buNone/>
            </a:pPr>
            <a:r>
              <a:rPr lang="en-US" dirty="0" smtClean="0"/>
              <a:t>2. What </a:t>
            </a:r>
            <a:r>
              <a:rPr lang="en-US" dirty="0"/>
              <a:t>do you already know about the topic</a:t>
            </a:r>
            <a:r>
              <a:rPr lang="en-US" dirty="0" smtClean="0"/>
              <a:t>?</a:t>
            </a:r>
          </a:p>
          <a:p>
            <a:pPr lvl="0">
              <a:buNone/>
            </a:pPr>
            <a:r>
              <a:rPr lang="en-US" dirty="0" smtClean="0"/>
              <a:t>__________________________________________________________________________________</a:t>
            </a:r>
            <a:endParaRPr lang="en-US" dirty="0"/>
          </a:p>
          <a:p>
            <a:pPr>
              <a:buNone/>
            </a:pP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19800"/>
          </a:xfrm>
        </p:spPr>
        <p:txBody>
          <a:bodyPr>
            <a:normAutofit fontScale="70000" lnSpcReduction="20000"/>
          </a:bodyPr>
          <a:lstStyle/>
          <a:p>
            <a:pPr lvl="0">
              <a:buNone/>
            </a:pPr>
            <a:r>
              <a:rPr lang="en-US" dirty="0" smtClean="0"/>
              <a:t>3. What </a:t>
            </a:r>
            <a:r>
              <a:rPr lang="en-US" dirty="0"/>
              <a:t>difficulties are the students experiencing? Write at least three difficulties</a:t>
            </a:r>
            <a:r>
              <a:rPr lang="en-US" dirty="0" smtClean="0"/>
              <a:t>.</a:t>
            </a:r>
          </a:p>
          <a:p>
            <a:pPr lvl="0">
              <a:buNone/>
            </a:pPr>
            <a:r>
              <a:rPr lang="en-US" dirty="0" smtClean="0"/>
              <a:t>__________________________________________________________________________________________________</a:t>
            </a:r>
            <a:endParaRPr lang="en-US" dirty="0"/>
          </a:p>
          <a:p>
            <a:pPr>
              <a:buNone/>
            </a:pPr>
            <a:r>
              <a:rPr lang="en-US" dirty="0" smtClean="0"/>
              <a:t>4. How </a:t>
            </a:r>
            <a:r>
              <a:rPr lang="en-US" dirty="0"/>
              <a:t>do you come to know about the problem</a:t>
            </a:r>
            <a:r>
              <a:rPr lang="en-US" dirty="0" smtClean="0"/>
              <a:t>?</a:t>
            </a:r>
          </a:p>
          <a:p>
            <a:pPr>
              <a:buNone/>
            </a:pPr>
            <a:r>
              <a:rPr lang="en-US" dirty="0" smtClean="0"/>
              <a:t>_________________________________________________________________________________________________</a:t>
            </a:r>
            <a:endParaRPr lang="en-US" dirty="0"/>
          </a:p>
          <a:p>
            <a:pPr>
              <a:buNone/>
            </a:pPr>
            <a:r>
              <a:rPr lang="en-US" dirty="0"/>
              <a:t> </a:t>
            </a:r>
          </a:p>
          <a:p>
            <a:pPr lvl="0">
              <a:buNone/>
            </a:pPr>
            <a:r>
              <a:rPr lang="en-US" dirty="0" smtClean="0"/>
              <a:t>5. Why </a:t>
            </a:r>
            <a:r>
              <a:rPr lang="en-US" dirty="0"/>
              <a:t>is this problem occurring? Intelligent guess</a:t>
            </a:r>
            <a:r>
              <a:rPr lang="en-US" dirty="0" smtClean="0"/>
              <a:t>.</a:t>
            </a:r>
          </a:p>
          <a:p>
            <a:pPr lvl="0">
              <a:buNone/>
            </a:pPr>
            <a:r>
              <a:rPr lang="en-US" dirty="0" smtClean="0"/>
              <a:t>______________________________________________________________________________________________________________</a:t>
            </a:r>
            <a:r>
              <a:rPr lang="en-US" dirty="0"/>
              <a:t/>
            </a:r>
            <a:br>
              <a:rPr lang="en-US" dirty="0"/>
            </a:br>
            <a:endParaRPr lang="en-US" dirty="0"/>
          </a:p>
          <a:p>
            <a:pPr>
              <a:buNone/>
            </a:pPr>
            <a:r>
              <a:rPr lang="en-US" dirty="0"/>
              <a:t> </a:t>
            </a:r>
          </a:p>
          <a:p>
            <a:pPr lvl="0">
              <a:buNone/>
            </a:pPr>
            <a:r>
              <a:rPr lang="en-US" dirty="0" smtClean="0"/>
              <a:t>6. How </a:t>
            </a:r>
            <a:r>
              <a:rPr lang="en-US" dirty="0"/>
              <a:t>your research will help in the solution of the problem that you have selected</a:t>
            </a:r>
            <a:r>
              <a:rPr lang="en-US" dirty="0" smtClean="0"/>
              <a:t>?</a:t>
            </a:r>
          </a:p>
          <a:p>
            <a:pPr lvl="0">
              <a:buNone/>
            </a:pPr>
            <a:r>
              <a:rPr lang="en-US" dirty="0" smtClean="0"/>
              <a:t>________________________________________________________________________________________________________________</a:t>
            </a:r>
            <a:endParaRPr lang="en-US" dirty="0"/>
          </a:p>
          <a:p>
            <a:pPr>
              <a:buNone/>
            </a:pPr>
            <a:r>
              <a:rPr lang="en-US" dirty="0"/>
              <a:t> </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b="1" dirty="0" smtClean="0"/>
              <a:t>	</a:t>
            </a:r>
            <a:r>
              <a:rPr lang="en-US" dirty="0" smtClean="0"/>
              <a:t>According </a:t>
            </a:r>
            <a:r>
              <a:rPr lang="en-US" dirty="0"/>
              <a:t>to Best, “Action Research is focused on the immediate application not on the development of theory, nor upon general application”. Action research places its emphasis on a problem, ‘here and now’. It is applicable in local setting.</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Practitioner and Action Research</a:t>
            </a:r>
            <a:r>
              <a:rPr lang="en-US" dirty="0"/>
              <a:t/>
            </a:r>
            <a:br>
              <a:rPr lang="en-US" dirty="0"/>
            </a:br>
            <a:endParaRPr lang="en-US" dirty="0"/>
          </a:p>
        </p:txBody>
      </p:sp>
      <p:sp>
        <p:nvSpPr>
          <p:cNvPr id="3" name="Content Placeholder 2"/>
          <p:cNvSpPr>
            <a:spLocks noGrp="1"/>
          </p:cNvSpPr>
          <p:nvPr>
            <p:ph idx="1"/>
          </p:nvPr>
        </p:nvSpPr>
        <p:spPr/>
        <p:txBody>
          <a:bodyPr/>
          <a:lstStyle/>
          <a:p>
            <a:pPr>
              <a:buNone/>
            </a:pPr>
            <a:r>
              <a:rPr lang="en-US" b="1" dirty="0" smtClean="0"/>
              <a:t>	</a:t>
            </a:r>
            <a:r>
              <a:rPr lang="en-US" dirty="0" smtClean="0"/>
              <a:t>In </a:t>
            </a:r>
            <a:r>
              <a:rPr lang="en-US" dirty="0"/>
              <a:t>action research in education, the researchers are usually teachers, curriculum workers, principals, supervisors or others whose main function is to help provide good learning experiences for pupils.</a:t>
            </a:r>
          </a:p>
          <a:p>
            <a:pPr>
              <a:buNone/>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normAutofit/>
          </a:bodyPr>
          <a:lstStyle/>
          <a:p>
            <a:pPr>
              <a:buNone/>
            </a:pPr>
            <a:r>
              <a:rPr lang="en-US" b="1" dirty="0" smtClean="0"/>
              <a:t>	</a:t>
            </a:r>
            <a:r>
              <a:rPr lang="en-US" dirty="0" smtClean="0"/>
              <a:t>A </a:t>
            </a:r>
            <a:r>
              <a:rPr lang="en-US" dirty="0"/>
              <a:t>publication entitled” Research in Education” publishes by National Institute of Basic Education stated as;</a:t>
            </a:r>
          </a:p>
          <a:p>
            <a:pPr>
              <a:buNone/>
            </a:pPr>
            <a:r>
              <a:rPr lang="en-US" dirty="0" smtClean="0"/>
              <a:t>	“</a:t>
            </a:r>
            <a:r>
              <a:rPr lang="en-US" dirty="0"/>
              <a:t>Action research is the research a person conduct in order to enable him to achieve his purposes more effectively. A teacher conducts action research to improve his own teaching. A school administrator conducts action research to improve his administrative behavior.”</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Characteristics of Action Research</a:t>
            </a:r>
            <a:endParaRPr lang="en-US" dirty="0"/>
          </a:p>
        </p:txBody>
      </p:sp>
      <p:sp>
        <p:nvSpPr>
          <p:cNvPr id="3" name="Content Placeholder 2"/>
          <p:cNvSpPr>
            <a:spLocks noGrp="1"/>
          </p:cNvSpPr>
          <p:nvPr>
            <p:ph idx="1"/>
          </p:nvPr>
        </p:nvSpPr>
        <p:spPr/>
        <p:txBody>
          <a:bodyPr>
            <a:normAutofit fontScale="92500" lnSpcReduction="10000"/>
          </a:bodyPr>
          <a:lstStyle/>
          <a:p>
            <a:pPr lvl="0"/>
            <a:r>
              <a:rPr lang="en-US" dirty="0"/>
              <a:t>It is focused on the immediate problem.</a:t>
            </a:r>
          </a:p>
          <a:p>
            <a:pPr lvl="0"/>
            <a:r>
              <a:rPr lang="en-US" dirty="0"/>
              <a:t>It is applicable in a local setting.</a:t>
            </a:r>
          </a:p>
          <a:p>
            <a:pPr lvl="0"/>
            <a:r>
              <a:rPr lang="en-US" dirty="0"/>
              <a:t>It aims at improving classroom and school practices.</a:t>
            </a:r>
          </a:p>
          <a:p>
            <a:pPr lvl="0"/>
            <a:r>
              <a:rPr lang="en-US" dirty="0"/>
              <a:t>It aims at the improvement of professional efficiency.</a:t>
            </a:r>
          </a:p>
          <a:p>
            <a:pPr lvl="0"/>
            <a:r>
              <a:rPr lang="en-US" dirty="0"/>
              <a:t>It involves very little finances.</a:t>
            </a:r>
          </a:p>
          <a:p>
            <a:pPr lvl="0"/>
            <a:r>
              <a:rPr lang="en-US" dirty="0"/>
              <a:t>The researcher and the practitioner is </a:t>
            </a:r>
            <a:r>
              <a:rPr lang="en-US" dirty="0" smtClean="0"/>
              <a:t>the one </a:t>
            </a:r>
            <a:r>
              <a:rPr lang="en-US" dirty="0"/>
              <a:t>and the same person.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Advantages of Action Research</a:t>
            </a:r>
            <a:endParaRPr lang="en-US" dirty="0"/>
          </a:p>
        </p:txBody>
      </p:sp>
      <p:sp>
        <p:nvSpPr>
          <p:cNvPr id="3" name="Content Placeholder 2"/>
          <p:cNvSpPr>
            <a:spLocks noGrp="1"/>
          </p:cNvSpPr>
          <p:nvPr>
            <p:ph idx="1"/>
          </p:nvPr>
        </p:nvSpPr>
        <p:spPr/>
        <p:txBody>
          <a:bodyPr>
            <a:normAutofit fontScale="92500" lnSpcReduction="10000"/>
          </a:bodyPr>
          <a:lstStyle/>
          <a:p>
            <a:pPr lvl="0"/>
            <a:r>
              <a:rPr lang="en-US" dirty="0"/>
              <a:t>A person improves if he remains active in the process and </a:t>
            </a:r>
            <a:r>
              <a:rPr lang="en-US" dirty="0" err="1"/>
              <a:t>programme</a:t>
            </a:r>
            <a:r>
              <a:rPr lang="en-US" dirty="0"/>
              <a:t> he is engaged in.</a:t>
            </a:r>
          </a:p>
          <a:p>
            <a:pPr lvl="0"/>
            <a:r>
              <a:rPr lang="en-US" dirty="0"/>
              <a:t>Action research emphasizes a desirable decentralization of decision making and action taking.</a:t>
            </a:r>
          </a:p>
          <a:p>
            <a:pPr lvl="0"/>
            <a:r>
              <a:rPr lang="en-US" dirty="0"/>
              <a:t>Action research broadens and deepens the general as well as specific fund of the knowledge of the worker.</a:t>
            </a:r>
          </a:p>
          <a:p>
            <a:pPr lvl="0"/>
            <a:r>
              <a:rPr lang="en-US" dirty="0"/>
              <a:t>Action research approach is experimental rather than dogmatic.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fontScale="92500"/>
          </a:bodyPr>
          <a:lstStyle/>
          <a:p>
            <a:pPr lvl="0"/>
            <a:r>
              <a:rPr lang="en-US" dirty="0"/>
              <a:t>Action research helps the teacher acquire new interests, new motives and new insight.</a:t>
            </a:r>
          </a:p>
          <a:p>
            <a:pPr lvl="0"/>
            <a:r>
              <a:rPr lang="en-US" dirty="0"/>
              <a:t>After having involved himself in action research, the teacher can play a better role in translating various research findings into action.</a:t>
            </a:r>
          </a:p>
          <a:p>
            <a:pPr lvl="0"/>
            <a:r>
              <a:rPr lang="en-US" dirty="0"/>
              <a:t>Action research has a great stimulating effect upon the teacher for finding better ways of doing things..</a:t>
            </a:r>
          </a:p>
          <a:p>
            <a:pPr lvl="0"/>
            <a:r>
              <a:rPr lang="en-US" dirty="0"/>
              <a:t>Action research on the part of the teacher helps students acquire skill in problem solving and scientific methods.</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Limitation of Action Research</a:t>
            </a:r>
            <a:endParaRPr lang="en-US" dirty="0"/>
          </a:p>
        </p:txBody>
      </p:sp>
      <p:sp>
        <p:nvSpPr>
          <p:cNvPr id="3" name="Content Placeholder 2"/>
          <p:cNvSpPr>
            <a:spLocks noGrp="1"/>
          </p:cNvSpPr>
          <p:nvPr>
            <p:ph idx="1"/>
          </p:nvPr>
        </p:nvSpPr>
        <p:spPr/>
        <p:txBody>
          <a:bodyPr>
            <a:normAutofit fontScale="85000" lnSpcReduction="10000"/>
          </a:bodyPr>
          <a:lstStyle/>
          <a:p>
            <a:pPr lvl="0"/>
            <a:r>
              <a:rPr lang="en-US" dirty="0"/>
              <a:t>Action research is relatively of poor quality.  According to Georg G. </a:t>
            </a:r>
            <a:r>
              <a:rPr lang="en-US" dirty="0" err="1"/>
              <a:t>Mouly</a:t>
            </a:r>
            <a:r>
              <a:rPr lang="en-US" dirty="0"/>
              <a:t>,</a:t>
            </a:r>
          </a:p>
          <a:p>
            <a:pPr lvl="0"/>
            <a:r>
              <a:rPr lang="en-US" dirty="0"/>
              <a:t>“Action research can become the case of blind leading the blind, and the problem is further aggravated by the fact that teachers generally are too close to their problems and too untrained objectivity to be vigorous and objective in their approach”</a:t>
            </a:r>
          </a:p>
          <a:p>
            <a:pPr lvl="0"/>
            <a:r>
              <a:rPr lang="en-US" dirty="0"/>
              <a:t>The applicability of the findings to another school or class in the event of teacher transfer is even questionable. Action research by and large, is a localized affair.</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245</TotalTime>
  <Words>682</Words>
  <Application>Microsoft Office PowerPoint</Application>
  <PresentationFormat>On-screen Show (4:3)</PresentationFormat>
  <Paragraphs>88</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ACTION RESEARCH</vt:lpstr>
      <vt:lpstr>Action Research </vt:lpstr>
      <vt:lpstr>Slide 3</vt:lpstr>
      <vt:lpstr>Practitioner and Action Research </vt:lpstr>
      <vt:lpstr>Slide 5</vt:lpstr>
      <vt:lpstr>Characteristics of Action Research</vt:lpstr>
      <vt:lpstr>Advantages of Action Research</vt:lpstr>
      <vt:lpstr>Slide 8</vt:lpstr>
      <vt:lpstr>Limitation of Action Research</vt:lpstr>
      <vt:lpstr>Action Research Design</vt:lpstr>
      <vt:lpstr>Slide 11</vt:lpstr>
      <vt:lpstr>Slide 12</vt:lpstr>
      <vt:lpstr>Collect data on the Problem </vt:lpstr>
      <vt:lpstr>Execution and Recording (Organize, analyze and interpret the data)</vt:lpstr>
      <vt:lpstr>Reflection on the collected data </vt:lpstr>
      <vt:lpstr>Action Research and the Teacher</vt:lpstr>
      <vt:lpstr>Slide 17</vt:lpstr>
      <vt:lpstr>Limitations of the Teachers in Undertaking Research </vt:lpstr>
      <vt:lpstr>Assets of the Classroom Teachers</vt:lpstr>
      <vt:lpstr>Action Plan</vt:lpstr>
      <vt:lpstr>Slide 21</vt:lpstr>
      <vt:lpstr>Slide 22</vt:lpstr>
      <vt:lpstr>Slide 23</vt:lpstr>
      <vt:lpstr>Carrying out Action Research</vt:lpstr>
      <vt:lpstr>Slide 25</vt:lpstr>
      <vt:lpstr>Slide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IUBRYK</dc:creator>
  <cp:lastModifiedBy>IUBRYK</cp:lastModifiedBy>
  <cp:revision>28</cp:revision>
  <dcterms:created xsi:type="dcterms:W3CDTF">2019-04-22T05:17:13Z</dcterms:created>
  <dcterms:modified xsi:type="dcterms:W3CDTF">2019-12-24T04:12:15Z</dcterms:modified>
</cp:coreProperties>
</file>